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6" r:id="rId1"/>
  </p:sldMasterIdLst>
  <p:notesMasterIdLst>
    <p:notesMasterId r:id="rId24"/>
  </p:notesMasterIdLst>
  <p:sldIdLst>
    <p:sldId id="256" r:id="rId2"/>
    <p:sldId id="371" r:id="rId3"/>
    <p:sldId id="372" r:id="rId4"/>
    <p:sldId id="377" r:id="rId5"/>
    <p:sldId id="364" r:id="rId6"/>
    <p:sldId id="370" r:id="rId7"/>
    <p:sldId id="374" r:id="rId8"/>
    <p:sldId id="373" r:id="rId9"/>
    <p:sldId id="375" r:id="rId10"/>
    <p:sldId id="376" r:id="rId11"/>
    <p:sldId id="271" r:id="rId12"/>
    <p:sldId id="257" r:id="rId13"/>
    <p:sldId id="267" r:id="rId14"/>
    <p:sldId id="378" r:id="rId15"/>
    <p:sldId id="290" r:id="rId16"/>
    <p:sldId id="297" r:id="rId17"/>
    <p:sldId id="289" r:id="rId18"/>
    <p:sldId id="300" r:id="rId19"/>
    <p:sldId id="380" r:id="rId20"/>
    <p:sldId id="295" r:id="rId21"/>
    <p:sldId id="381" r:id="rId22"/>
    <p:sldId id="31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5"/>
    <p:restoredTop sz="95915"/>
  </p:normalViewPr>
  <p:slideViewPr>
    <p:cSldViewPr snapToGrid="0" snapToObjects="1">
      <p:cViewPr varScale="1">
        <p:scale>
          <a:sx n="72" d="100"/>
          <a:sy n="72" d="100"/>
        </p:scale>
        <p:origin x="5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719A8-4AFB-864D-9AD7-AF4762DF056B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D1CC3-5E00-214F-B8EE-817CFEB0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0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8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7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901AF-B5CD-974C-A87B-F49D3E9953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9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1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30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476251" y="1848445"/>
            <a:ext cx="11239500" cy="4286250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100"/>
            </a:lvl1pPr>
            <a:lvl2pPr marL="605709" indent="-275322">
              <a:spcBef>
                <a:spcPts val="1687"/>
              </a:spcBef>
              <a:defRPr sz="2100"/>
            </a:lvl2pPr>
            <a:lvl3pPr marL="936095" indent="-275322">
              <a:spcBef>
                <a:spcPts val="1687"/>
              </a:spcBef>
              <a:defRPr sz="2100"/>
            </a:lvl3pPr>
            <a:lvl4pPr marL="1266482" indent="-275322">
              <a:spcBef>
                <a:spcPts val="1687"/>
              </a:spcBef>
              <a:defRPr sz="2100"/>
            </a:lvl4pPr>
            <a:lvl5pPr marL="1596869" indent="-275322">
              <a:spcBef>
                <a:spcPts val="1687"/>
              </a:spcBef>
              <a:defRPr sz="21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414141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694049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4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0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2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55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6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A3C1758-E554-F546-9D8D-5F43D9E21AE0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E2FFC4D-ED3C-124F-8A20-20A5F6BF5C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401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8BCF-1D62-054E-946E-0932CB40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8770" y="1345308"/>
            <a:ext cx="6550410" cy="112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Stakeholder Engagement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3F5B9B-C2C5-BB40-BF55-C0BA48B97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582" y="3867890"/>
            <a:ext cx="10877265" cy="249754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Lisa Saldana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Oregon Social Learning Center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1237C-6F61-7D4E-B4BE-6ABEC30498F4}"/>
              </a:ext>
            </a:extLst>
          </p:cNvPr>
          <p:cNvSpPr txBox="1"/>
          <p:nvPr/>
        </p:nvSpPr>
        <p:spPr>
          <a:xfrm>
            <a:off x="1651379" y="5534433"/>
            <a:ext cx="996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Training in Dissemination and Implementation Research in Health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Bethesda, MD  December 7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C12FB-2A03-E64B-9367-B854C423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0" y="146057"/>
            <a:ext cx="4409819" cy="28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6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E882-ED0B-CD4A-B41A-AB3740C4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782" y="817154"/>
            <a:ext cx="7166130" cy="685809"/>
          </a:xfrm>
        </p:spPr>
        <p:txBody>
          <a:bodyPr/>
          <a:lstStyle/>
          <a:p>
            <a:pPr algn="ctr"/>
            <a:r>
              <a:rPr lang="en-US" dirty="0"/>
              <a:t>History of R</a:t>
            </a:r>
            <a:r>
              <a:rPr lang="en-US" baseline="30000" dirty="0"/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3999F-202E-3F4B-B8FC-4D4E579B82B0}"/>
              </a:ext>
            </a:extLst>
          </p:cNvPr>
          <p:cNvSpPr/>
          <p:nvPr/>
        </p:nvSpPr>
        <p:spPr>
          <a:xfrm>
            <a:off x="1" y="6406299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33333"/>
                </a:solidFill>
                <a:latin typeface="Merriweather"/>
              </a:rPr>
              <a:t>Chamberlain, P., Feldman, S. W., </a:t>
            </a:r>
            <a:r>
              <a:rPr lang="en-US" sz="1200" dirty="0" err="1">
                <a:solidFill>
                  <a:srgbClr val="333333"/>
                </a:solidFill>
                <a:latin typeface="Merriweather"/>
              </a:rPr>
              <a:t>Wulczyn</a:t>
            </a:r>
            <a:r>
              <a:rPr lang="en-US" sz="1200" dirty="0">
                <a:solidFill>
                  <a:srgbClr val="333333"/>
                </a:solidFill>
                <a:latin typeface="Merriweather"/>
              </a:rPr>
              <a:t>, F., Saldana, L., &amp; </a:t>
            </a:r>
            <a:r>
              <a:rPr lang="en-US" sz="1200" dirty="0" err="1">
                <a:solidFill>
                  <a:srgbClr val="333333"/>
                </a:solidFill>
                <a:latin typeface="Merriweather"/>
              </a:rPr>
              <a:t>Forgatch</a:t>
            </a:r>
            <a:r>
              <a:rPr lang="en-US" sz="1200" dirty="0">
                <a:solidFill>
                  <a:srgbClr val="333333"/>
                </a:solidFill>
                <a:latin typeface="Merriweather"/>
              </a:rPr>
              <a:t>, M. (2016). Implementation and evaluation of linked parenting models in a large urban child welfare system. </a:t>
            </a:r>
            <a:r>
              <a:rPr lang="en-US" sz="1200" i="1" dirty="0">
                <a:solidFill>
                  <a:srgbClr val="333333"/>
                </a:solidFill>
                <a:latin typeface="Merriweather"/>
              </a:rPr>
              <a:t>Child Abuse &amp; Neglect, 53,</a:t>
            </a:r>
            <a:r>
              <a:rPr lang="en-US" sz="1200" dirty="0">
                <a:solidFill>
                  <a:srgbClr val="333333"/>
                </a:solidFill>
                <a:latin typeface="Merriweather"/>
              </a:rPr>
              <a:t>27-39. doi:10.1016/j.chiabu.2015.09.013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32C82-958B-4444-8339-5778D2F8F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6" y="413373"/>
            <a:ext cx="3589698" cy="1493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5F7FC1-6312-A74E-ABF2-C224F9A0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53" y="2539771"/>
            <a:ext cx="10428790" cy="33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65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544" y="682905"/>
            <a:ext cx="8229823" cy="1051291"/>
          </a:xfrm>
        </p:spPr>
        <p:txBody>
          <a:bodyPr vert="horz" lIns="88839" tIns="50769" rIns="88839" bIns="50769" rtlCol="0" anchor="b">
            <a:normAutofit/>
          </a:bodyPr>
          <a:lstStyle/>
          <a:p>
            <a:pPr algn="ctr" defTabSz="913582"/>
            <a:r>
              <a:rPr lang="en-US" dirty="0"/>
              <a:t>Policy context</a:t>
            </a:r>
            <a:br>
              <a:rPr lang="en-US" dirty="0"/>
            </a:br>
            <a:r>
              <a:rPr lang="en-US" dirty="0"/>
              <a:t>2012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idx="1"/>
          </p:nvPr>
        </p:nvSpPr>
        <p:spPr>
          <a:xfrm>
            <a:off x="673365" y="1734197"/>
            <a:ext cx="8784976" cy="4862264"/>
          </a:xfrm>
        </p:spPr>
        <p:txBody>
          <a:bodyPr vert="horz" lIns="88839" tIns="50769" rIns="88839" bIns="50769" rtlCol="0" anchor="t">
            <a:normAutofit lnSpcReduction="10000"/>
          </a:bodyPr>
          <a:lstStyle/>
          <a:p>
            <a:pPr marL="3241675" lvl="8" indent="-2790825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None/>
            </a:pPr>
            <a:endParaRPr lang="en-US" sz="4000" dirty="0">
              <a:solidFill>
                <a:schemeClr val="tx1"/>
              </a:solidFill>
              <a:ea typeface="Helvetica" charset="0"/>
              <a:cs typeface="Helvetica" charset="0"/>
              <a:sym typeface="Helvetica" charset="0"/>
            </a:endParaRPr>
          </a:p>
          <a:p>
            <a:pPr marL="3241675" lvl="8" indent="-2790825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None/>
            </a:pPr>
            <a:r>
              <a:rPr lang="en-US" sz="40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Policy Goals</a:t>
            </a:r>
          </a:p>
          <a:p>
            <a:pPr marL="3241675" lvl="8" indent="-2790825" algn="ctr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None/>
            </a:pPr>
            <a:endParaRPr lang="en-US" sz="40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Decrease placement disruptions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Decrease length of stay in care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Increase reunification with relatives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Decrease re-entries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Target a 20% improvement in these 4 outcomes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r>
              <a:rPr lang="en-US" sz="2500" dirty="0">
                <a:solidFill>
                  <a:schemeClr val="tx1"/>
                </a:solidFill>
                <a:ea typeface="Helvetica" charset="0"/>
                <a:cs typeface="Helvetica" charset="0"/>
                <a:sym typeface="Helvetica" charset="0"/>
              </a:rPr>
              <a:t> Achieving 20% improvements “funds” the reform (cost neutrality)</a:t>
            </a: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None/>
            </a:pPr>
            <a:endParaRPr lang="en-US" sz="25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marL="438814" lvl="1" indent="0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None/>
            </a:pPr>
            <a:endParaRPr lang="en-US" sz="2300" dirty="0">
              <a:solidFill>
                <a:srgbClr val="7F7F7F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  <a:p>
            <a:pPr marL="497732" indent="-401801" defTabSz="913582">
              <a:lnSpc>
                <a:spcPct val="90000"/>
              </a:lnSpc>
              <a:spcBef>
                <a:spcPts val="422"/>
              </a:spcBef>
              <a:buClr>
                <a:schemeClr val="bg1">
                  <a:lumMod val="50000"/>
                </a:schemeClr>
              </a:buClr>
              <a:buSzPct val="100000"/>
              <a:buFont typeface="Wingdings" charset="2"/>
              <a:buChar char="v"/>
            </a:pPr>
            <a:endParaRPr lang="en-US" sz="2500" dirty="0">
              <a:solidFill>
                <a:srgbClr val="7F7F7F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647E0-9D51-AB45-9D4C-9D20A245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27" y="1988840"/>
            <a:ext cx="4571999" cy="29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257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Cultural Exchange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843" y="1945436"/>
            <a:ext cx="4810124" cy="4955140"/>
          </a:xfrm>
        </p:spPr>
        <p:txBody>
          <a:bodyPr>
            <a:normAutofit fontScale="32500" lnSpcReduction="20000"/>
          </a:bodyPr>
          <a:lstStyle/>
          <a:p>
            <a:pPr marL="339470" indent="-339470" defTabSz="452627">
              <a:lnSpc>
                <a:spcPct val="120000"/>
              </a:lnSpc>
              <a:spcBef>
                <a:spcPts val="600"/>
              </a:spcBef>
              <a:defRPr sz="1800">
                <a:uFillTx/>
              </a:defRPr>
            </a:pPr>
            <a:r>
              <a:rPr lang="en-US" sz="60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A transaction and transformation of knowledge, attitudes and practices (KAP) of individuals or groups representing different cultural systems</a:t>
            </a:r>
          </a:p>
          <a:p>
            <a:pPr marL="735520" lvl="1" indent="-282892" defTabSz="452627">
              <a:lnSpc>
                <a:spcPct val="120000"/>
              </a:lnSpc>
              <a:spcBef>
                <a:spcPts val="500"/>
              </a:spcBef>
              <a:defRPr sz="1800">
                <a:uFillTx/>
              </a:defRPr>
            </a:pPr>
            <a:r>
              <a:rPr lang="en-US" sz="55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Global culture of Evidence-Based Practice  </a:t>
            </a:r>
          </a:p>
          <a:p>
            <a:pPr marL="735520" lvl="1" indent="-282892" defTabSz="452627">
              <a:lnSpc>
                <a:spcPct val="120000"/>
              </a:lnSpc>
              <a:spcBef>
                <a:spcPts val="500"/>
              </a:spcBef>
              <a:defRPr sz="1800">
                <a:uFillTx/>
              </a:defRPr>
            </a:pPr>
            <a:r>
              <a:rPr lang="en-US" sz="55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Local culture of Practice-Based Evidence</a:t>
            </a:r>
          </a:p>
          <a:p>
            <a:pPr marL="339470" indent="-339470" defTabSz="452627">
              <a:lnSpc>
                <a:spcPct val="120000"/>
              </a:lnSpc>
              <a:spcBef>
                <a:spcPts val="600"/>
              </a:spcBef>
              <a:defRPr sz="1800">
                <a:uFillTx/>
              </a:defRPr>
            </a:pPr>
            <a:r>
              <a:rPr lang="en-US" sz="62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A process and product of debate and compromise. </a:t>
            </a:r>
            <a:r>
              <a:rPr lang="en-US" sz="55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(Palinkas, Allred &amp; </a:t>
            </a:r>
            <a:r>
              <a:rPr lang="en-US" sz="5500" dirty="0" err="1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Landsverk</a:t>
            </a:r>
            <a:r>
              <a:rPr lang="en-US" sz="5500" dirty="0">
                <a:solidFill>
                  <a:srgbClr val="000000"/>
                </a:solidFill>
                <a:uFill>
                  <a:solidFill>
                    <a:srgbClr val="990000"/>
                  </a:solidFill>
                </a:uFill>
                <a:latin typeface="Arial"/>
                <a:cs typeface="Arial"/>
              </a:rPr>
              <a:t>, 2005)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4991699"/>
              </p:ext>
            </p:extLst>
          </p:nvPr>
        </p:nvGraphicFramePr>
        <p:xfrm>
          <a:off x="5130966" y="1945436"/>
          <a:ext cx="7061033" cy="46799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Slide" r:id="rId3" imgW="409880" imgH="306416" progId="PowerPoint.Slide.8">
                  <p:embed/>
                </p:oleObj>
              </mc:Choice>
              <mc:Fallback>
                <p:oleObj name="Slide" r:id="rId3" imgW="409880" imgH="306416" progId="PowerPoint.Slide.8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057"/>
                      <a:stretch>
                        <a:fillRect/>
                      </a:stretch>
                    </p:blipFill>
                    <p:spPr bwMode="auto">
                      <a:xfrm>
                        <a:off x="5130966" y="1945436"/>
                        <a:ext cx="7061033" cy="46799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96ED24A-05D2-FA43-8C53-3F2B442B00F0}"/>
              </a:ext>
            </a:extLst>
          </p:cNvPr>
          <p:cNvSpPr txBox="1"/>
          <p:nvPr/>
        </p:nvSpPr>
        <p:spPr>
          <a:xfrm>
            <a:off x="3179180" y="6440723"/>
            <a:ext cx="583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Palinkas, L. A. (2019).  </a:t>
            </a:r>
            <a:r>
              <a:rPr lang="en-US" i="1" dirty="0"/>
              <a:t>Achieving Implementation and Exchange. </a:t>
            </a:r>
          </a:p>
        </p:txBody>
      </p:sp>
    </p:spTree>
    <p:extLst>
      <p:ext uri="{BB962C8B-B14F-4D97-AF65-F5344CB8AC3E}">
        <p14:creationId xmlns:p14="http://schemas.microsoft.com/office/powerpoint/2010/main" val="346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051" y="513363"/>
            <a:ext cx="10255169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Goals of R</a:t>
            </a:r>
            <a:r>
              <a:rPr lang="en-US" sz="4000" baseline="30000" dirty="0"/>
              <a:t>3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029" y="1188434"/>
            <a:ext cx="7729360" cy="350897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3200" dirty="0"/>
              <a:t>(R1) Reinforcement of effort</a:t>
            </a:r>
          </a:p>
          <a:p>
            <a:pPr>
              <a:buFont typeface="Wingdings" charset="2"/>
              <a:buChar char="§"/>
            </a:pPr>
            <a:r>
              <a:rPr lang="en-US" sz="3200" dirty="0"/>
              <a:t>(R2) Reinforcement of relationships/role</a:t>
            </a:r>
          </a:p>
          <a:p>
            <a:pPr>
              <a:buFont typeface="Wingdings" charset="2"/>
              <a:buChar char="§"/>
            </a:pPr>
            <a:r>
              <a:rPr lang="en-US" sz="3200" dirty="0"/>
              <a:t>(R3) Reinforcement of small steps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9" y="4425944"/>
            <a:ext cx="7728155" cy="212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970D-3D90-134E-A4AB-9EE8B45E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20E49-D32B-F140-9104-7CDEEDBBB6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Discussions with System Leaders</a:t>
            </a:r>
          </a:p>
          <a:p>
            <a:r>
              <a:rPr lang="en-US" sz="2800" dirty="0"/>
              <a:t>Focus Groups with Workforce</a:t>
            </a:r>
          </a:p>
          <a:p>
            <a:r>
              <a:rPr lang="en-US" sz="2800" dirty="0"/>
              <a:t>Focus Groups with Agency Leadership</a:t>
            </a:r>
          </a:p>
          <a:p>
            <a:r>
              <a:rPr lang="en-US" sz="2800" dirty="0"/>
              <a:t>Development of Training Materials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5D730-3202-0B44-9EB9-80DF2A3F6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065957"/>
            <a:ext cx="6003583" cy="3633047"/>
          </a:xfrm>
        </p:spPr>
        <p:txBody>
          <a:bodyPr>
            <a:normAutofit/>
          </a:bodyPr>
          <a:lstStyle/>
          <a:p>
            <a:r>
              <a:rPr lang="en-US" sz="2800" dirty="0"/>
              <a:t>Recognition of Capacity Limitations</a:t>
            </a:r>
          </a:p>
          <a:p>
            <a:r>
              <a:rPr lang="en-US" sz="2800" dirty="0"/>
              <a:t>Repeat of Process </a:t>
            </a:r>
          </a:p>
          <a:p>
            <a:r>
              <a:rPr lang="en-US" sz="2800" dirty="0"/>
              <a:t>Training</a:t>
            </a:r>
          </a:p>
          <a:p>
            <a:r>
              <a:rPr lang="en-US" sz="2800" dirty="0"/>
              <a:t>Piloting – mixed methods</a:t>
            </a:r>
          </a:p>
          <a:p>
            <a:r>
              <a:rPr lang="en-US" sz="2800" dirty="0"/>
              <a:t>Independent Evaluation</a:t>
            </a:r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87F51894-237C-8D41-99BB-8F8C1AF6F533}"/>
              </a:ext>
            </a:extLst>
          </p:cNvPr>
          <p:cNvSpPr/>
          <p:nvPr/>
        </p:nvSpPr>
        <p:spPr>
          <a:xfrm>
            <a:off x="3292388" y="2454443"/>
            <a:ext cx="2714951" cy="930442"/>
          </a:xfrm>
          <a:prstGeom prst="donut">
            <a:avLst>
              <a:gd name="adj" fmla="val 2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172838D2-BCB4-994F-B09D-D5EE34EC63CE}"/>
              </a:ext>
            </a:extLst>
          </p:cNvPr>
          <p:cNvSpPr/>
          <p:nvPr/>
        </p:nvSpPr>
        <p:spPr>
          <a:xfrm>
            <a:off x="3288632" y="3106064"/>
            <a:ext cx="2714951" cy="930442"/>
          </a:xfrm>
          <a:prstGeom prst="donut">
            <a:avLst>
              <a:gd name="adj" fmla="val 2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2C20A4B5-A8F5-6D40-9496-EC3168DE25A7}"/>
              </a:ext>
            </a:extLst>
          </p:cNvPr>
          <p:cNvSpPr/>
          <p:nvPr/>
        </p:nvSpPr>
        <p:spPr>
          <a:xfrm>
            <a:off x="504429" y="4060569"/>
            <a:ext cx="2714951" cy="930442"/>
          </a:xfrm>
          <a:prstGeom prst="donut">
            <a:avLst>
              <a:gd name="adj" fmla="val 2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9224B884-5B27-2949-BE39-160CC3476E4A}"/>
              </a:ext>
            </a:extLst>
          </p:cNvPr>
          <p:cNvSpPr/>
          <p:nvPr/>
        </p:nvSpPr>
        <p:spPr>
          <a:xfrm>
            <a:off x="6443173" y="4638085"/>
            <a:ext cx="3727522" cy="930442"/>
          </a:xfrm>
          <a:prstGeom prst="donut">
            <a:avLst>
              <a:gd name="adj" fmla="val 2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15525-2DA3-9748-8248-5418304893C2}"/>
              </a:ext>
            </a:extLst>
          </p:cNvPr>
          <p:cNvSpPr/>
          <p:nvPr/>
        </p:nvSpPr>
        <p:spPr>
          <a:xfrm>
            <a:off x="1604212" y="6200600"/>
            <a:ext cx="83739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281 </a:t>
            </a:r>
            <a:r>
              <a:rPr lang="en-US" sz="2400" dirty="0" err="1"/>
              <a:t>Caseplanners</a:t>
            </a:r>
            <a:r>
              <a:rPr lang="en-US" sz="2400" dirty="0"/>
              <a:t>, 114 Supervisors, 23 Agency Leaders</a:t>
            </a:r>
          </a:p>
        </p:txBody>
      </p:sp>
    </p:spTree>
    <p:extLst>
      <p:ext uri="{BB962C8B-B14F-4D97-AF65-F5344CB8AC3E}">
        <p14:creationId xmlns:p14="http://schemas.microsoft.com/office/powerpoint/2010/main" val="391306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490" y="151708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3</a:t>
            </a:r>
            <a:r>
              <a:rPr lang="en-US" dirty="0"/>
              <a:t> Aims to Shape Interactions 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4917137" y="1813276"/>
            <a:ext cx="2538716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System Leadership</a:t>
            </a:r>
          </a:p>
        </p:txBody>
      </p:sp>
      <p:sp>
        <p:nvSpPr>
          <p:cNvPr id="8" name="Down Arrow Callout 7"/>
          <p:cNvSpPr/>
          <p:nvPr/>
        </p:nvSpPr>
        <p:spPr>
          <a:xfrm>
            <a:off x="4603532" y="3179691"/>
            <a:ext cx="3179955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Program Leadership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5078354" y="4635716"/>
            <a:ext cx="2362158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Caseworker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4939537" y="2538763"/>
            <a:ext cx="2537959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Agency Leadership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5187702" y="3923255"/>
            <a:ext cx="1992301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Supervisor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4633327" y="5229654"/>
            <a:ext cx="3273394" cy="640929"/>
          </a:xfrm>
          <a:prstGeom prst="downArrowCallou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Bio and Foster Families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44410" y="5865501"/>
            <a:ext cx="1574875" cy="418384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Palatino"/>
                <a:ea typeface="Palatino"/>
                <a:cs typeface="Palatino"/>
                <a:sym typeface="Palatino"/>
              </a:rPr>
              <a:t>Children</a:t>
            </a:r>
          </a:p>
        </p:txBody>
      </p:sp>
      <p:sp>
        <p:nvSpPr>
          <p:cNvPr id="16" name="Oval 15"/>
          <p:cNvSpPr/>
          <p:nvPr/>
        </p:nvSpPr>
        <p:spPr>
          <a:xfrm>
            <a:off x="3328883" y="3994788"/>
            <a:ext cx="5709938" cy="1016761"/>
          </a:xfrm>
          <a:prstGeom prst="ellipse">
            <a:avLst/>
          </a:prstGeom>
          <a:noFill/>
          <a:ln w="12700" cap="flat">
            <a:solidFill>
              <a:schemeClr val="tx2">
                <a:lumMod val="50000"/>
                <a:lumOff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en-US" sz="220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68460" y="4423747"/>
            <a:ext cx="5722989" cy="1151645"/>
          </a:xfrm>
          <a:prstGeom prst="ellipse">
            <a:avLst/>
          </a:prstGeom>
          <a:noFill/>
          <a:ln w="12700" cap="flat">
            <a:solidFill>
              <a:schemeClr val="accent2">
                <a:lumMod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en-US" sz="220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408529" y="5154285"/>
            <a:ext cx="5735548" cy="1236813"/>
          </a:xfrm>
          <a:prstGeom prst="ellipse">
            <a:avLst/>
          </a:prstGeom>
          <a:noFill/>
          <a:ln w="12700" cap="flat">
            <a:solidFill>
              <a:srgbClr val="0000FF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endParaRPr lang="en-US" sz="220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Curved Up Arrow 2"/>
          <p:cNvSpPr/>
          <p:nvPr/>
        </p:nvSpPr>
        <p:spPr>
          <a:xfrm rot="15943504">
            <a:off x="7972515" y="3514950"/>
            <a:ext cx="3756516" cy="1242082"/>
          </a:xfrm>
          <a:prstGeom prst="curvedUpArrow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608C398-79A7-3A42-8594-CE4094FF4E76}"/>
              </a:ext>
            </a:extLst>
          </p:cNvPr>
          <p:cNvSpPr txBox="1">
            <a:spLocks/>
          </p:cNvSpPr>
          <p:nvPr/>
        </p:nvSpPr>
        <p:spPr>
          <a:xfrm>
            <a:off x="715146" y="541067"/>
            <a:ext cx="11029616" cy="733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baseline="30000" dirty="0">
                <a:solidFill>
                  <a:schemeClr val="accent1"/>
                </a:solidFill>
              </a:rPr>
              <a:t>3</a:t>
            </a:r>
            <a:r>
              <a:rPr lang="en-US" dirty="0">
                <a:solidFill>
                  <a:schemeClr val="accent1"/>
                </a:solidFill>
              </a:rPr>
              <a:t> Aims to shape interactions and targets engagement</a:t>
            </a:r>
          </a:p>
        </p:txBody>
      </p:sp>
    </p:spTree>
    <p:extLst>
      <p:ext uri="{BB962C8B-B14F-4D97-AF65-F5344CB8AC3E}">
        <p14:creationId xmlns:p14="http://schemas.microsoft.com/office/powerpoint/2010/main" val="6582500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5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929" y="101000"/>
            <a:ext cx="9720072" cy="1499616"/>
          </a:xfrm>
        </p:spPr>
        <p:txBody>
          <a:bodyPr/>
          <a:lstStyle/>
          <a:p>
            <a:r>
              <a:rPr lang="en-US" dirty="0"/>
              <a:t>Training: By Region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1979" y="1415011"/>
            <a:ext cx="9911241" cy="4655935"/>
          </a:xfrm>
        </p:spPr>
        <p:txBody>
          <a:bodyPr>
            <a:noAutofit/>
          </a:bodyPr>
          <a:lstStyle/>
          <a:p>
            <a:pPr marL="45720" indent="0">
              <a:spcBef>
                <a:spcPts val="1087"/>
              </a:spcBef>
              <a:buNone/>
            </a:pPr>
            <a:r>
              <a:rPr lang="en-US" sz="2400" dirty="0"/>
              <a:t>TRAININGS ARE INTERACTIVE AND FUN </a:t>
            </a:r>
          </a:p>
          <a:p>
            <a:pPr lvl="1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Didactic </a:t>
            </a:r>
          </a:p>
          <a:p>
            <a:pPr lvl="1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Role Plays</a:t>
            </a:r>
          </a:p>
          <a:p>
            <a:pPr lvl="1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Interactive Small Group Activities</a:t>
            </a:r>
          </a:p>
          <a:p>
            <a:pPr lvl="1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Games</a:t>
            </a:r>
          </a:p>
          <a:p>
            <a:pPr marL="330200" lvl="1" indent="-279400">
              <a:spcBef>
                <a:spcPts val="1087"/>
              </a:spcBef>
              <a:buNone/>
            </a:pPr>
            <a:r>
              <a:rPr lang="en-US" sz="2400" dirty="0"/>
              <a:t>MULTIPLE TRAINING DAYS PER SITE TO AVOID ALL BEING OFF-LINE</a:t>
            </a:r>
          </a:p>
          <a:p>
            <a:pPr marL="349250" indent="292100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1.5 hours Foundational Training and Introduction</a:t>
            </a:r>
          </a:p>
          <a:p>
            <a:pPr marL="349250" indent="292100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Full Day Training for Supervisors </a:t>
            </a:r>
          </a:p>
          <a:p>
            <a:pPr marL="349250" indent="292100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Half Day Training for Caseworkers </a:t>
            </a:r>
          </a:p>
          <a:p>
            <a:pPr marL="349250" indent="292100">
              <a:spcBef>
                <a:spcPts val="1087"/>
              </a:spcBef>
              <a:buFont typeface="Arial" charset="0"/>
              <a:buChar char="•"/>
            </a:pPr>
            <a:r>
              <a:rPr lang="en-US" sz="2400" dirty="0"/>
              <a:t>Full Site Trained within a Week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770" y="286604"/>
            <a:ext cx="3142231" cy="2256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29" y="4763729"/>
            <a:ext cx="1842963" cy="12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94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802105"/>
            <a:ext cx="11029616" cy="67547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Feedback from Supervisors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 found the discussion about the “I can’t /I won’t analysis” to be very helpful.  This approach gives me ideas on how to provide support to the case planners in their efforts to engage and encourage parents’ involvement in the problem-solving process in order to move forward with their planning goal.   </a:t>
            </a:r>
          </a:p>
          <a:p>
            <a:r>
              <a:rPr lang="en-US" sz="2400" dirty="0"/>
              <a:t>I think this analysis sheds some light on … [caseworkers] should guide birth parents in identifying barriers and work with them in helping them develop and implement interventions and/or corrective strategies rather than just telling birth parents what actions they should take in order to move forward.   </a:t>
            </a:r>
          </a:p>
        </p:txBody>
      </p:sp>
    </p:spTree>
    <p:extLst>
      <p:ext uri="{BB962C8B-B14F-4D97-AF65-F5344CB8AC3E}">
        <p14:creationId xmlns:p14="http://schemas.microsoft.com/office/powerpoint/2010/main" val="42671553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86063"/>
            <a:ext cx="11029616" cy="69152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Leadership Recognition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758" y="1600200"/>
            <a:ext cx="11322051" cy="5257800"/>
          </a:xfrm>
        </p:spPr>
        <p:txBody>
          <a:bodyPr>
            <a:normAutofit/>
          </a:bodyPr>
          <a:lstStyle/>
          <a:p>
            <a:r>
              <a:rPr lang="en-US" sz="2400" dirty="0"/>
              <a:t>One leader reported that the number of incidents of having to call the police had reduced to 2 incidents/month from 12 incidents/week. </a:t>
            </a:r>
          </a:p>
          <a:p>
            <a:r>
              <a:rPr lang="en-US" sz="2400" dirty="0"/>
              <a:t>Another leader noted an overall change in how caseworkers supported one another in their work, which filtered down to parents: “There was a shift in their thinking when I asked them, back in September and back in January the response was very different. When I left that room I was pleasantly surprised because there were a lot of workers...I thought I was going to get a lot of [flack] but people spoke about being able to really form good relationships with their families. Parents were not seeing them as villains anymore. They had got to a place where they felt that they knew each other’s clients...To get that feedback—I was pleasantly surprised. It’s making a difference. They’re feeling that it’s made a difference for them.” </a:t>
            </a:r>
          </a:p>
        </p:txBody>
      </p:sp>
    </p:spTree>
    <p:extLst>
      <p:ext uri="{BB962C8B-B14F-4D97-AF65-F5344CB8AC3E}">
        <p14:creationId xmlns:p14="http://schemas.microsoft.com/office/powerpoint/2010/main" val="18957367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051" y="513363"/>
            <a:ext cx="10255169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Losing Engagement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FF863-3B52-3840-98F8-F7F50EC13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2069433"/>
            <a:ext cx="10619452" cy="41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1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FBC9-E73C-354F-B045-AAA21F61A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28141"/>
            <a:ext cx="11029615" cy="367830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“My stakeholders are my key basically. If I don’t have buy-in from my stakeholders, then that program’s not </a:t>
            </a:r>
            <a:r>
              <a:rPr lang="en-US" sz="3600" dirty="0" err="1">
                <a:solidFill>
                  <a:schemeClr val="accent3">
                    <a:lumMod val="50000"/>
                  </a:schemeClr>
                </a:solidFill>
              </a:rPr>
              <a:t>gonna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 survive.”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A9468-C355-F244-B938-254D35EE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9" y="3819646"/>
            <a:ext cx="4826642" cy="3038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E6AE49-00CB-E34A-999A-D801EF01D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0794">
            <a:off x="8057039" y="4313100"/>
            <a:ext cx="3828690" cy="19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9189" y="267005"/>
            <a:ext cx="5404257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Scale-up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70" y="1957443"/>
            <a:ext cx="4027863" cy="18191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8570" y="3776599"/>
            <a:ext cx="40746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4 Low Performing Regions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Oct, Nov, Jan, Feb 2015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Title IV-E Waiver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124 Caseworker Supervisors 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82 Regional Supervisors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7 Regional Administrators </a:t>
            </a:r>
          </a:p>
          <a:p>
            <a:pPr marL="285750" indent="-285750">
              <a:buClr>
                <a:schemeClr val="accent1"/>
              </a:buClr>
              <a:buFont typeface="Arial"/>
              <a:buChar char="•"/>
            </a:pPr>
            <a:r>
              <a:rPr lang="en-US" sz="2400" dirty="0"/>
              <a:t>348 Caseworkers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97267-B24A-1E44-9E62-513F78EF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8" y="1957443"/>
            <a:ext cx="6144126" cy="458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1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633F-E327-F84D-B536-F5C8553B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Pass it on!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4EAD4-876F-4A44-9028-6894814A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31" y="2310063"/>
            <a:ext cx="7331242" cy="410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2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157" y="437256"/>
            <a:ext cx="7024744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958" y="2077085"/>
            <a:ext cx="3318825" cy="20099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1184" y="1287868"/>
            <a:ext cx="5727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Contact: </a:t>
            </a:r>
            <a:r>
              <a:rPr lang="en-US" sz="3200" dirty="0" err="1">
                <a:solidFill>
                  <a:schemeClr val="bg1"/>
                </a:solidFill>
              </a:rPr>
              <a:t>lisas@oslc.org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1" y="5080698"/>
            <a:ext cx="3091954" cy="158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F720A-73F6-7D42-8B27-E7E1B955C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80" y="2430868"/>
            <a:ext cx="4882309" cy="1537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C1601-CE66-9540-BC4E-AB0449376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1436" y="4526974"/>
            <a:ext cx="4571999" cy="2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4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643C-C7A7-2043-A46E-C33DC7D2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1138219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Stakeholders: </a:t>
            </a:r>
            <a:br>
              <a:rPr lang="en-US" sz="3600" dirty="0"/>
            </a:br>
            <a:r>
              <a:rPr lang="en-US" sz="3600" dirty="0"/>
              <a:t>Who are they?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0D71-5D45-F34F-ABC3-03005E864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Researcher Perspective</a:t>
            </a:r>
            <a:endParaRPr lang="en-US" sz="30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Program Provider Perspective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15F8A-B356-864A-803E-6F2A5C94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85" y="1956122"/>
            <a:ext cx="5231756" cy="4525701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33CFD8BE-8670-A741-9CA3-833F0F06BCBD}"/>
              </a:ext>
            </a:extLst>
          </p:cNvPr>
          <p:cNvSpPr/>
          <p:nvPr/>
        </p:nvSpPr>
        <p:spPr>
          <a:xfrm>
            <a:off x="6313990" y="4218972"/>
            <a:ext cx="4780345" cy="2476172"/>
          </a:xfrm>
          <a:prstGeom prst="wedgeEllipseCallout">
            <a:avLst>
              <a:gd name="adj1" fmla="val -122528"/>
              <a:gd name="adj2" fmla="val -30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Referrers</a:t>
            </a:r>
          </a:p>
          <a:p>
            <a:pPr algn="ctr"/>
            <a:r>
              <a:rPr lang="en-US" sz="2400" dirty="0"/>
              <a:t>Community Recruitment</a:t>
            </a:r>
          </a:p>
          <a:p>
            <a:pPr algn="ctr"/>
            <a:r>
              <a:rPr lang="en-US" sz="2400" dirty="0"/>
              <a:t>Funders</a:t>
            </a:r>
          </a:p>
          <a:p>
            <a:pPr algn="ctr"/>
            <a:r>
              <a:rPr lang="en-US" sz="2400" dirty="0"/>
              <a:t>Consumers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B336895-23F9-2041-AA96-6268180AB32F}"/>
              </a:ext>
            </a:extLst>
          </p:cNvPr>
          <p:cNvSpPr/>
          <p:nvPr/>
        </p:nvSpPr>
        <p:spPr>
          <a:xfrm>
            <a:off x="5372581" y="1321444"/>
            <a:ext cx="4780345" cy="2476172"/>
          </a:xfrm>
          <a:prstGeom prst="wedgeEllipseCallout">
            <a:avLst>
              <a:gd name="adj1" fmla="val -114053"/>
              <a:gd name="adj2" fmla="val 31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Systems</a:t>
            </a:r>
          </a:p>
          <a:p>
            <a:pPr algn="ctr"/>
            <a:r>
              <a:rPr lang="en-US" sz="2400" dirty="0"/>
              <a:t>Regions/Districts</a:t>
            </a:r>
          </a:p>
          <a:p>
            <a:pPr algn="ctr"/>
            <a:r>
              <a:rPr lang="en-US" sz="2400" dirty="0"/>
              <a:t>Agencies/Offices</a:t>
            </a:r>
          </a:p>
          <a:p>
            <a:pPr algn="ctr"/>
            <a:r>
              <a:rPr lang="en-US" sz="2400" dirty="0"/>
              <a:t>Purveyors</a:t>
            </a:r>
          </a:p>
          <a:p>
            <a:pPr algn="ctr"/>
            <a:r>
              <a:rPr lang="en-US" sz="2400" dirty="0"/>
              <a:t>Providers</a:t>
            </a:r>
          </a:p>
          <a:p>
            <a:pPr algn="ctr"/>
            <a:r>
              <a:rPr lang="en-US" sz="2400" dirty="0"/>
              <a:t>Consumers</a:t>
            </a:r>
          </a:p>
        </p:txBody>
      </p:sp>
    </p:spTree>
    <p:extLst>
      <p:ext uri="{BB962C8B-B14F-4D97-AF65-F5344CB8AC3E}">
        <p14:creationId xmlns:p14="http://schemas.microsoft.com/office/powerpoint/2010/main" val="33703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9B2F-2F0E-CF49-937F-89B601C0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490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Stakeholder Engagement is embedded in implementation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A0D56-76A0-5741-B208-AD8BBD6F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45" y="1865453"/>
            <a:ext cx="6678592" cy="4992547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3DB198C3-B793-A542-9288-A1CA659ADE78}"/>
              </a:ext>
            </a:extLst>
          </p:cNvPr>
          <p:cNvSpPr/>
          <p:nvPr/>
        </p:nvSpPr>
        <p:spPr>
          <a:xfrm>
            <a:off x="4348222" y="1865453"/>
            <a:ext cx="3495555" cy="486137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7E137CEC-4D67-EE45-BE10-41B42B2794C3}"/>
              </a:ext>
            </a:extLst>
          </p:cNvPr>
          <p:cNvSpPr/>
          <p:nvPr/>
        </p:nvSpPr>
        <p:spPr>
          <a:xfrm>
            <a:off x="1983129" y="3495553"/>
            <a:ext cx="3495555" cy="393541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53E0DF3F-06A4-0847-AD72-3E1F67DA73A3}"/>
              </a:ext>
            </a:extLst>
          </p:cNvPr>
          <p:cNvSpPr/>
          <p:nvPr/>
        </p:nvSpPr>
        <p:spPr>
          <a:xfrm>
            <a:off x="2203048" y="6609144"/>
            <a:ext cx="3495555" cy="229561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3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7B8C-DE91-EF47-92FC-2A1C3342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250" y="606498"/>
            <a:ext cx="7102498" cy="1013800"/>
          </a:xfrm>
        </p:spPr>
        <p:txBody>
          <a:bodyPr/>
          <a:lstStyle/>
          <a:p>
            <a:pPr algn="ctr"/>
            <a:r>
              <a:rPr lang="en-US" dirty="0"/>
              <a:t>Program Provider/Site</a:t>
            </a:r>
            <a:br>
              <a:rPr lang="en-US" dirty="0"/>
            </a:br>
            <a:r>
              <a:rPr lang="en-US" dirty="0"/>
              <a:t>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128B-05A8-D241-ADA8-AF0D532AF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45" y="1891129"/>
            <a:ext cx="11029615" cy="5047894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“we certainly reach out to stakeholders and, you know, counties and probation offices that we contract with, and meet with them prior to implementation of any model to make sure there’s a need and that it is something that they would utilize.”</a:t>
            </a:r>
          </a:p>
          <a:p>
            <a:r>
              <a:rPr lang="en-US" sz="2800" dirty="0"/>
              <a:t>“We go to like social services and probation and present to them, you know, the actual social workers and probation officers… you know the workers themselves.” </a:t>
            </a:r>
          </a:p>
          <a:p>
            <a:r>
              <a:rPr lang="en-US" sz="2800" dirty="0"/>
              <a:t>“Every time there’s a new judge, I go in and meet with him.”</a:t>
            </a:r>
          </a:p>
          <a:p>
            <a:r>
              <a:rPr lang="en-US" sz="2800" dirty="0"/>
              <a:t>”we have a strong reputation with social services for helping and doing a really good job…I get referrals just because they’re like- this parent really needs your help.” </a:t>
            </a:r>
          </a:p>
          <a:p>
            <a:r>
              <a:rPr lang="en-US" sz="2800" dirty="0"/>
              <a:t>“we have relationships build with all the funders and stakeholders in each county.”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8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DF0C-3404-184A-AC0D-624B7DA7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the Appropriate Stakeholder Group for the 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3D6E79-C527-074A-B6FA-71AA0368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98" y="2199190"/>
            <a:ext cx="5972536" cy="42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0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1988-ECE4-234C-9BBC-66E62A411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Art of engaging and maintaining 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D4DF-468C-944B-8845-4F8ED1469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10765"/>
            <a:ext cx="11029615" cy="50523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Different engagement approach depending on stakeholder group</a:t>
            </a:r>
          </a:p>
          <a:p>
            <a:r>
              <a:rPr lang="en-US" sz="2400" dirty="0"/>
              <a:t>Active and reflective listening</a:t>
            </a:r>
          </a:p>
          <a:p>
            <a:r>
              <a:rPr lang="en-US" sz="2400" dirty="0"/>
              <a:t>Use of reinforcement</a:t>
            </a:r>
          </a:p>
          <a:p>
            <a:r>
              <a:rPr lang="en-US" sz="2400" dirty="0"/>
              <a:t>Balance frequency of contacts</a:t>
            </a:r>
          </a:p>
          <a:p>
            <a:r>
              <a:rPr lang="en-US" sz="2400" dirty="0"/>
              <a:t>Make contacts without an ”ask” attached</a:t>
            </a:r>
          </a:p>
          <a:p>
            <a:r>
              <a:rPr lang="en-US" sz="2400" dirty="0"/>
              <a:t>Provide feedback</a:t>
            </a:r>
          </a:p>
          <a:p>
            <a:r>
              <a:rPr lang="en-US" sz="2400" dirty="0"/>
              <a:t>Use humor</a:t>
            </a:r>
          </a:p>
          <a:p>
            <a:r>
              <a:rPr lang="en-US" sz="2400" dirty="0"/>
              <a:t>Remind them of their value</a:t>
            </a:r>
          </a:p>
          <a:p>
            <a:r>
              <a:rPr lang="en-US" sz="2400" dirty="0"/>
              <a:t>Follow-through with what you say you will do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45F99-D5FF-094F-BD52-B77995C6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606" y="4201610"/>
            <a:ext cx="2807697" cy="23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9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6D9B-9F65-FB47-8C6A-67ABC76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Stakeholder meetings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50D12-CE73-514B-8CB4-9768DDC2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>
            <a:normAutofit/>
          </a:bodyPr>
          <a:lstStyle/>
          <a:p>
            <a:r>
              <a:rPr lang="en-US" sz="2400" dirty="0"/>
              <a:t>Be mindful of who is in the room together at the same time</a:t>
            </a:r>
          </a:p>
          <a:p>
            <a:r>
              <a:rPr lang="en-US" sz="2400" dirty="0"/>
              <a:t>Make sure it is a good use of people’s time</a:t>
            </a:r>
          </a:p>
          <a:p>
            <a:r>
              <a:rPr lang="en-US" sz="2400" dirty="0"/>
              <a:t>Set a clear agenda prior to meeting to set expectations</a:t>
            </a:r>
          </a:p>
          <a:p>
            <a:r>
              <a:rPr lang="en-US" sz="2400" dirty="0"/>
              <a:t>Food and/or beverage</a:t>
            </a:r>
          </a:p>
          <a:p>
            <a:r>
              <a:rPr lang="en-US" sz="2400" dirty="0"/>
              <a:t>Basic supplies (e.g., pens) in addition to what you need to accomplish goals</a:t>
            </a:r>
          </a:p>
          <a:p>
            <a:r>
              <a:rPr lang="en-US" sz="2400" dirty="0"/>
              <a:t>Be a facilitator</a:t>
            </a:r>
          </a:p>
          <a:p>
            <a:pPr lvl="1"/>
            <a:r>
              <a:rPr lang="en-US" sz="2200" dirty="0"/>
              <a:t>Know where you can be flexible and where you need to be firm with boundaries</a:t>
            </a:r>
          </a:p>
          <a:p>
            <a:pPr lvl="1"/>
            <a:r>
              <a:rPr lang="en-US" sz="2200" dirty="0"/>
              <a:t>Keep it active!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9A165-B977-DF41-9EA3-81D099A5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652" y="1876926"/>
            <a:ext cx="3561347" cy="251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0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46D7-CE36-BC40-863B-A5A3CF87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Case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0485-3FA7-644B-B301-8607EAC49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12845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Development of an implementation intervention DUE to strong stakeholder engagement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AF718-9B85-8946-9F68-085A910D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663" y="3254773"/>
            <a:ext cx="6641432" cy="360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72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{AE6CE9D3-C685-8242-8D66-91B773E9B9F8}tf10001123</Template>
  <TotalTime>6859</TotalTime>
  <Words>904</Words>
  <Application>Microsoft Office PowerPoint</Application>
  <PresentationFormat>Widescreen</PresentationFormat>
  <Paragraphs>127</Paragraphs>
  <Slides>22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Gill Sans MT</vt:lpstr>
      <vt:lpstr>Helvetica</vt:lpstr>
      <vt:lpstr>Merriweather</vt:lpstr>
      <vt:lpstr>Palatino</vt:lpstr>
      <vt:lpstr>Wingdings</vt:lpstr>
      <vt:lpstr>Wingdings 2</vt:lpstr>
      <vt:lpstr>Dividend</vt:lpstr>
      <vt:lpstr>Slide</vt:lpstr>
      <vt:lpstr>Stakeholder Engagement</vt:lpstr>
      <vt:lpstr>PowerPoint Presentation</vt:lpstr>
      <vt:lpstr>Stakeholders:  Who are they? </vt:lpstr>
      <vt:lpstr>Stakeholder Engagement is embedded in implementation</vt:lpstr>
      <vt:lpstr>Program Provider/Site  Perspective</vt:lpstr>
      <vt:lpstr>Defining the Appropriate Stakeholder Group for the Mission</vt:lpstr>
      <vt:lpstr>The Art of engaging and maintaining stakeholders</vt:lpstr>
      <vt:lpstr>Stakeholder meetings Basics</vt:lpstr>
      <vt:lpstr>Case Example</vt:lpstr>
      <vt:lpstr>History of R3</vt:lpstr>
      <vt:lpstr>Policy context 2012</vt:lpstr>
      <vt:lpstr>Cultural Exchange</vt:lpstr>
      <vt:lpstr>Goals of R3</vt:lpstr>
      <vt:lpstr>Model development</vt:lpstr>
      <vt:lpstr>R3 Aims to Shape Interactions </vt:lpstr>
      <vt:lpstr>Training: By Region</vt:lpstr>
      <vt:lpstr>Feedback from Supervisors</vt:lpstr>
      <vt:lpstr>Leadership Recognition</vt:lpstr>
      <vt:lpstr>Losing Engagement</vt:lpstr>
      <vt:lpstr>Scale-up</vt:lpstr>
      <vt:lpstr>Pass it on!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Operationalizing Sustainment Activities for Two Evidence-Based Practices Using the Stages of Implementation Completion (SIC)</dc:title>
  <dc:creator>Lisa Saldana</dc:creator>
  <cp:lastModifiedBy>Spaniol, Erin (NIH/OD) [C]</cp:lastModifiedBy>
  <cp:revision>83</cp:revision>
  <dcterms:created xsi:type="dcterms:W3CDTF">2018-11-28T23:26:32Z</dcterms:created>
  <dcterms:modified xsi:type="dcterms:W3CDTF">2018-12-06T10:42:19Z</dcterms:modified>
</cp:coreProperties>
</file>